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88" r:id="rId11"/>
    <p:sldId id="267" r:id="rId12"/>
    <p:sldId id="274" r:id="rId13"/>
    <p:sldId id="289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5" r:id="rId25"/>
    <p:sldId id="282" r:id="rId26"/>
    <p:sldId id="283" r:id="rId27"/>
    <p:sldId id="287" r:id="rId28"/>
    <p:sldId id="258" r:id="rId29"/>
    <p:sldId id="284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558A"/>
    <a:srgbClr val="2B34F1"/>
    <a:srgbClr val="6E7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463E-62E0-4B14-BAB7-4CFF63587B9B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C3B14-F011-4180-B0DB-38C033F9E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35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463E-62E0-4B14-BAB7-4CFF63587B9B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C3B14-F011-4180-B0DB-38C033F9E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21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463E-62E0-4B14-BAB7-4CFF63587B9B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C3B14-F011-4180-B0DB-38C033F9E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82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463E-62E0-4B14-BAB7-4CFF63587B9B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C3B14-F011-4180-B0DB-38C033F9E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38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463E-62E0-4B14-BAB7-4CFF63587B9B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C3B14-F011-4180-B0DB-38C033F9E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81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463E-62E0-4B14-BAB7-4CFF63587B9B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C3B14-F011-4180-B0DB-38C033F9E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24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463E-62E0-4B14-BAB7-4CFF63587B9B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C3B14-F011-4180-B0DB-38C033F9E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58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463E-62E0-4B14-BAB7-4CFF63587B9B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C3B14-F011-4180-B0DB-38C033F9E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0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463E-62E0-4B14-BAB7-4CFF63587B9B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C3B14-F011-4180-B0DB-38C033F9E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45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463E-62E0-4B14-BAB7-4CFF63587B9B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C3B14-F011-4180-B0DB-38C033F9E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85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463E-62E0-4B14-BAB7-4CFF63587B9B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C3B14-F011-4180-B0DB-38C033F9E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2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2463E-62E0-4B14-BAB7-4CFF63587B9B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C3B14-F011-4180-B0DB-38C033F9E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2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0" y="1902651"/>
            <a:ext cx="8634911" cy="30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08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6" y="379373"/>
            <a:ext cx="9144000" cy="6478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46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318"/>
            <a:ext cx="2428407" cy="866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22" y="1056806"/>
            <a:ext cx="4137853" cy="2753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6" y="3965275"/>
            <a:ext cx="4137853" cy="27533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22" y="3965275"/>
            <a:ext cx="4137853" cy="27533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7" y="1056806"/>
            <a:ext cx="4137852" cy="27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63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921"/>
            <a:ext cx="9144000" cy="6473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8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ДО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0569" y="0"/>
            <a:ext cx="11553250" cy="698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106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 Нижнекамске будут лечить &quot;как в Европе&quot; - Здравоохранение 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82" y="1277033"/>
            <a:ext cx="3720135" cy="25558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17167" y="1431561"/>
            <a:ext cx="48792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Центр первичных </a:t>
            </a:r>
            <a:r>
              <a:rPr lang="ru-RU" sz="3500" b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чрезкорно</a:t>
            </a:r>
            <a:r>
              <a:rPr lang="ru-RU" sz="35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-коронарных вмешательств</a:t>
            </a:r>
            <a:endParaRPr lang="ru-RU" sz="35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  <p:pic>
        <p:nvPicPr>
          <p:cNvPr id="7" name="Picture 4" descr="http://ncrmb.ru/content/news/news_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885" y="3909559"/>
            <a:ext cx="2277693" cy="278243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22082" y="4106667"/>
            <a:ext cx="43422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Более 1000 человек в год получают лечение</a:t>
            </a:r>
          </a:p>
          <a:p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Снижение летальности с 2007 года в 2 раза</a:t>
            </a:r>
          </a:p>
          <a:p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Сохранение трудоспособности и возврат к привычному образу жизни </a:t>
            </a:r>
          </a:p>
        </p:txBody>
      </p:sp>
    </p:spTree>
    <p:extLst>
      <p:ext uri="{BB962C8B-B14F-4D97-AF65-F5344CB8AC3E}">
        <p14:creationId xmlns:p14="http://schemas.microsoft.com/office/powerpoint/2010/main" val="1670345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768"/>
            <a:ext cx="9144000" cy="6459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13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270747"/>
              </p:ext>
            </p:extLst>
          </p:nvPr>
        </p:nvGraphicFramePr>
        <p:xfrm>
          <a:off x="389501" y="1570328"/>
          <a:ext cx="8459085" cy="4651696"/>
        </p:xfrm>
        <a:graphic>
          <a:graphicData uri="http://schemas.openxmlformats.org/drawingml/2006/table">
            <a:tbl>
              <a:tblPr/>
              <a:tblGrid>
                <a:gridCol w="2401963"/>
                <a:gridCol w="939899"/>
                <a:gridCol w="1148765"/>
                <a:gridCol w="1044332"/>
                <a:gridCol w="939899"/>
                <a:gridCol w="1148765"/>
                <a:gridCol w="835462"/>
              </a:tblGrid>
              <a:tr h="9526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Район</a:t>
                      </a:r>
                      <a:endParaRPr lang="ru-RU" sz="1600" dirty="0"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Онкологические заболевания</a:t>
                      </a:r>
                      <a:endParaRPr lang="ru-RU" sz="1600" dirty="0"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Эндокринные </a:t>
                      </a:r>
                      <a:r>
                        <a:rPr lang="ru-RU" sz="16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заболевания</a:t>
                      </a:r>
                      <a:endParaRPr lang="ru-RU" sz="1600" dirty="0"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Урологические заболевания</a:t>
                      </a:r>
                      <a:endParaRPr lang="ru-RU" sz="1600" dirty="0"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8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Абс</a:t>
                      </a:r>
                      <a:r>
                        <a:rPr lang="ru-RU" sz="1600" b="1" dirty="0" smtClean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дан</a:t>
                      </a:r>
                      <a:r>
                        <a:rPr lang="ru-RU" sz="16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.</a:t>
                      </a:r>
                      <a:endParaRPr lang="ru-RU" sz="1600" dirty="0"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на 1000 чел</a:t>
                      </a:r>
                      <a:endParaRPr lang="ru-RU" sz="1600" dirty="0"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Абс</a:t>
                      </a:r>
                      <a:r>
                        <a:rPr lang="ru-RU" sz="1600" b="1" dirty="0" smtClean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дан</a:t>
                      </a:r>
                      <a:r>
                        <a:rPr lang="ru-RU" sz="16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.</a:t>
                      </a:r>
                      <a:endParaRPr lang="ru-RU" sz="1600" dirty="0"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на 1000 чел.</a:t>
                      </a:r>
                      <a:endParaRPr lang="ru-RU" sz="1600" dirty="0"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Абс</a:t>
                      </a:r>
                      <a:r>
                        <a:rPr lang="ru-RU" sz="1600" b="1" dirty="0" smtClean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дан</a:t>
                      </a:r>
                      <a:r>
                        <a:rPr lang="ru-RU" sz="16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.</a:t>
                      </a:r>
                      <a:endParaRPr lang="ru-RU" sz="1600" dirty="0"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на 1000 чел.</a:t>
                      </a:r>
                      <a:endParaRPr lang="ru-RU" sz="1600" dirty="0"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Нижнекамский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2859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10,5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6310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23,1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19934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73,1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Альметьевский</a:t>
                      </a:r>
                      <a:endParaRPr lang="ru-RU" sz="2000" b="1" dirty="0"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3234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18,0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1047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5,8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11399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63,6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Н.Челны</a:t>
                      </a:r>
                      <a:endParaRPr lang="ru-RU" sz="2000" b="1" dirty="0"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4479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9,1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5454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11,1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24832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50,4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Казань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7024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7,7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6016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6,6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54206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59,2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Чистопольский 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942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12,7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394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5,3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5147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69,6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Мамадышский 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356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8,0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619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14,0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1481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33,5</a:t>
                      </a:r>
                    </a:p>
                  </a:txBody>
                  <a:tcPr marL="99462" marR="9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626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32" y="479685"/>
            <a:ext cx="5296410" cy="5164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518" y="5456420"/>
            <a:ext cx="67302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Окружающая среда 18-20%</a:t>
            </a:r>
            <a:endParaRPr lang="ru-RU" sz="35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10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040" y="-172387"/>
            <a:ext cx="11117365" cy="73976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318"/>
            <a:ext cx="2428407" cy="8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2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190" y="-370275"/>
            <a:ext cx="10862832" cy="7228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318"/>
            <a:ext cx="2428407" cy="8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02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70" y="1053736"/>
            <a:ext cx="5062928" cy="5062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1541" y="5801193"/>
            <a:ext cx="71128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Всемирный день здоровья</a:t>
            </a:r>
            <a:endParaRPr lang="ru-RU" sz="35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61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9140" y="2534156"/>
            <a:ext cx="79933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Федеральная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служба по надзору в сфере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природопользования</a:t>
            </a:r>
          </a:p>
          <a:p>
            <a:endParaRPr lang="ru-RU" sz="3000" b="1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Министерство экологии и природных ресурсов Республики Татарстан</a:t>
            </a:r>
          </a:p>
          <a:p>
            <a:endParaRPr lang="ru-RU" sz="3000" b="1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Природоохранная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прокуратура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337" y="1364605"/>
            <a:ext cx="8564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Природоохранные службы, работающие на территории НМР</a:t>
            </a:r>
            <a:endParaRPr lang="ru-RU" sz="35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01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420" y="4194078"/>
            <a:ext cx="8564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Государственная программа </a:t>
            </a:r>
            <a:r>
              <a:rPr lang="ru-RU" sz="3000" b="1" dirty="0">
                <a:solidFill>
                  <a:srgbClr val="C00000"/>
                </a:solidFill>
                <a:latin typeface="Georgia" panose="02040502050405020303" pitchFamily="18" charset="0"/>
              </a:rPr>
              <a:t>«Охрана окружающей среды , воспроизводство и использование природных ресурсов РТ на </a:t>
            </a:r>
            <a:r>
              <a:rPr lang="ru-RU" sz="3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2014-2015годы</a:t>
            </a:r>
            <a:r>
              <a:rPr lang="ru-RU" sz="3000" b="1" dirty="0">
                <a:solidFill>
                  <a:srgbClr val="C00000"/>
                </a:solidFill>
                <a:latin typeface="Georgia" panose="02040502050405020303" pitchFamily="18" charset="0"/>
              </a:rPr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421" y="2031330"/>
            <a:ext cx="8564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Д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олгосрочная целевая программа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«Охрана окружающей среды </a:t>
            </a:r>
            <a:r>
              <a:rPr lang="ru-RU" sz="3000" b="1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г.Нижнекамска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и Нижнекамского муниципального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района»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308" y="1104857"/>
            <a:ext cx="8564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Действующие программы:</a:t>
            </a:r>
            <a:endParaRPr lang="ru-RU" sz="3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5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318"/>
            <a:ext cx="2428407" cy="8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85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32" y="359764"/>
            <a:ext cx="5160009" cy="5096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1896" y="5621311"/>
            <a:ext cx="82221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Здоровый образ жизни 50-55%</a:t>
            </a:r>
            <a:endParaRPr lang="ru-RU" sz="35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115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t="12788" r="2382" b="4544"/>
          <a:stretch/>
        </p:blipFill>
        <p:spPr>
          <a:xfrm>
            <a:off x="1566472" y="1214204"/>
            <a:ext cx="6370820" cy="54714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18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79"/>
            <a:ext cx="9144000" cy="6478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95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58" y="-99060"/>
            <a:ext cx="9483778" cy="711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77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753"/>
            <a:ext cx="9144000" cy="64811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04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9829" y="1679318"/>
            <a:ext cx="493925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Здоровье это еще не все, но без здоровья все – ничто</a:t>
            </a:r>
          </a:p>
          <a:p>
            <a:endParaRPr lang="ru-RU" sz="35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ru-RU" sz="35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r"/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Сократ</a:t>
            </a:r>
            <a:endParaRPr lang="ru-RU" sz="35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3" y="1277634"/>
            <a:ext cx="3499474" cy="466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128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0" y="1902651"/>
            <a:ext cx="8634911" cy="30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19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1" y="979981"/>
            <a:ext cx="8057213" cy="6042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918586"/>
            <a:ext cx="4197247" cy="216982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5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bg1"/>
                  </a:outerShdw>
                </a:effectLst>
                <a:latin typeface="Georgia" panose="02040502050405020303" pitchFamily="18" charset="0"/>
              </a:rPr>
              <a:t>ЖЕЛАНИЕ</a:t>
            </a:r>
          </a:p>
          <a:p>
            <a:pPr algn="ctr"/>
            <a:r>
              <a:rPr lang="ru-RU" sz="45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bg1"/>
                  </a:outerShdw>
                </a:effectLst>
                <a:latin typeface="Georgia" panose="02040502050405020303" pitchFamily="18" charset="0"/>
              </a:rPr>
              <a:t>быть</a:t>
            </a:r>
          </a:p>
          <a:p>
            <a:pPr algn="ctr"/>
            <a:r>
              <a:rPr lang="ru-RU" sz="45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bg1"/>
                  </a:outerShdw>
                </a:effectLst>
                <a:latin typeface="Georgia" panose="02040502050405020303" pitchFamily="18" charset="0"/>
              </a:rPr>
              <a:t>здоровым</a:t>
            </a:r>
            <a:endParaRPr lang="ru-RU" sz="45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bg1"/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94288" y="4816913"/>
            <a:ext cx="4197247" cy="1477328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bg1"/>
                  </a:outerShdw>
                </a:effectLst>
                <a:latin typeface="Georgia" panose="02040502050405020303" pitchFamily="18" charset="0"/>
              </a:rPr>
              <a:t>ДЕЙСТВИЯ</a:t>
            </a:r>
          </a:p>
          <a:p>
            <a:pPr algn="ctr"/>
            <a:r>
              <a:rPr lang="ru-RU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bg1"/>
                  </a:outerShdw>
                </a:effectLst>
                <a:latin typeface="Georgia" panose="02040502050405020303" pitchFamily="18" charset="0"/>
              </a:rPr>
              <a:t>п</a:t>
            </a:r>
            <a:r>
              <a:rPr lang="ru-RU" sz="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bg1"/>
                  </a:outerShdw>
                </a:effectLst>
                <a:latin typeface="Georgia" panose="02040502050405020303" pitchFamily="18" charset="0"/>
              </a:rPr>
              <a:t>о сохранению</a:t>
            </a:r>
          </a:p>
          <a:p>
            <a:pPr algn="ctr"/>
            <a:r>
              <a:rPr lang="ru-RU" sz="3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bg1"/>
                  </a:outerShdw>
                </a:effectLst>
                <a:latin typeface="Georgia" panose="02040502050405020303" pitchFamily="18" charset="0"/>
              </a:rPr>
              <a:t>здоровья</a:t>
            </a:r>
            <a:endParaRPr lang="ru-RU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bg1"/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5" y="3701771"/>
            <a:ext cx="2029341" cy="2904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27" y="3278454"/>
            <a:ext cx="1010113" cy="144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29" y="0"/>
            <a:ext cx="10502390" cy="69884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318"/>
            <a:ext cx="2428407" cy="8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96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02" y="486507"/>
            <a:ext cx="9144000" cy="64945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2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128"/>
            <a:ext cx="9144000" cy="6473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32" y="284813"/>
            <a:ext cx="4995209" cy="4931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5360" y="5403954"/>
            <a:ext cx="56991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Генетика 8-10%</a:t>
            </a:r>
            <a:endParaRPr lang="ru-RU" sz="35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921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344"/>
            <a:ext cx="9144000" cy="6459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7" y="156297"/>
            <a:ext cx="2964367" cy="10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4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73" y="307298"/>
            <a:ext cx="5637130" cy="5441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4273" y="5403954"/>
            <a:ext cx="67302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Здравоохранение 18-20%</a:t>
            </a:r>
            <a:endParaRPr lang="ru-RU" sz="35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107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1235</TotalTime>
  <Words>192</Words>
  <Application>Microsoft Office PowerPoint</Application>
  <PresentationFormat>Экран (4:3)</PresentationFormat>
  <Paragraphs>85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</cp:revision>
  <dcterms:created xsi:type="dcterms:W3CDTF">2015-04-02T12:16:26Z</dcterms:created>
  <dcterms:modified xsi:type="dcterms:W3CDTF">2015-04-06T06:34:32Z</dcterms:modified>
</cp:coreProperties>
</file>