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402" r:id="rId2"/>
    <p:sldId id="280" r:id="rId3"/>
    <p:sldId id="328" r:id="rId4"/>
    <p:sldId id="316" r:id="rId5"/>
    <p:sldId id="317" r:id="rId6"/>
    <p:sldId id="318" r:id="rId7"/>
    <p:sldId id="281" r:id="rId8"/>
    <p:sldId id="329" r:id="rId9"/>
    <p:sldId id="319" r:id="rId10"/>
    <p:sldId id="337" r:id="rId11"/>
    <p:sldId id="314" r:id="rId12"/>
    <p:sldId id="347" r:id="rId13"/>
    <p:sldId id="283" r:id="rId14"/>
    <p:sldId id="295" r:id="rId15"/>
    <p:sldId id="370" r:id="rId16"/>
    <p:sldId id="296" r:id="rId17"/>
    <p:sldId id="365" r:id="rId18"/>
    <p:sldId id="300" r:id="rId19"/>
    <p:sldId id="371" r:id="rId20"/>
    <p:sldId id="299" r:id="rId21"/>
    <p:sldId id="377" r:id="rId22"/>
    <p:sldId id="384" r:id="rId23"/>
    <p:sldId id="303" r:id="rId24"/>
    <p:sldId id="403" r:id="rId25"/>
    <p:sldId id="405" r:id="rId26"/>
    <p:sldId id="408" r:id="rId27"/>
    <p:sldId id="292" r:id="rId28"/>
    <p:sldId id="407" r:id="rId29"/>
    <p:sldId id="284" r:id="rId30"/>
    <p:sldId id="385" r:id="rId31"/>
    <p:sldId id="393" r:id="rId32"/>
    <p:sldId id="310" r:id="rId33"/>
    <p:sldId id="399" r:id="rId34"/>
    <p:sldId id="305" r:id="rId35"/>
    <p:sldId id="330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CA737"/>
    <a:srgbClr val="009999"/>
    <a:srgbClr val="993300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370" autoAdjust="0"/>
  </p:normalViewPr>
  <p:slideViewPr>
    <p:cSldViewPr>
      <p:cViewPr>
        <p:scale>
          <a:sx n="125" d="100"/>
          <a:sy n="125" d="100"/>
        </p:scale>
        <p:origin x="-122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128279F-5A8A-46A2-BB50-330250B31B66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6B86CE4D-9BC4-43AA-87B9-0EA5889B4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67183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8915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2EBEF9B-C5C0-45AA-92AF-1904DFEE211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DA2575-F828-43E1-AE54-348D203ACDB6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3BCF77-86A0-489A-9A2B-44C0DFB84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A4B55-CC07-4374-98E9-36C2E9153176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13CFD5-F038-429F-9214-8464DB93D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501F2-3847-4C0B-B060-C87DD2549E19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FE6EE3-E440-4806-8725-854956C30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E0C518-E8FC-4473-9236-0DA0F8226EC6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3AC5A-82BF-4460-8690-13B37F543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F03AFA-16DB-45A7-87A6-771225EB19AC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DC062B-4B22-4435-A828-2FD9E9503E3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DA829E-439E-4E0C-891F-56ABA2E89318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29467-9760-4AB4-9C49-F56EE0E56C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A3634-5F8A-4081-865C-96D800AE999C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041DB0-BF7E-415C-AD07-4E6788901C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739EA-3B7B-4CAE-9F4B-7F98DA01DB2C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2DE19-5EA7-495B-ADE3-7948D56AA2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108393-5535-442B-9187-B44B3520B3A8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F243BB-22A8-4F93-855C-9567C2939F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56F9E0-CCAE-4580-A20F-EC2EA75F67EA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2E670D-B5E7-4554-8666-1979AC2C90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C5E279-9F74-4AEA-91C5-59DF68708CFA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FA8490-2299-4B41-B0C9-4B39E679CB0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034752A-2B2A-423F-A068-5BF3D51B9849}" type="datetimeFigureOut">
              <a:rPr lang="ru-RU"/>
              <a:pPr>
                <a:defRPr/>
              </a:pPr>
              <a:t>28.07.2021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96DB5-5F39-4231-A42F-3CFA784D16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Box 1"/>
          <p:cNvSpPr txBox="1">
            <a:spLocks noChangeArrowheads="1"/>
          </p:cNvSpPr>
          <p:nvPr/>
        </p:nvSpPr>
        <p:spPr bwMode="auto">
          <a:xfrm>
            <a:off x="1071563" y="2428875"/>
            <a:ext cx="70723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 b="1">
                <a:latin typeface="Times New Roman" pitchFamily="18" charset="0"/>
                <a:cs typeface="Times New Roman" pitchFamily="18" charset="0"/>
              </a:rPr>
              <a:t>Финансовое мошенничество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23850" y="2790825"/>
            <a:ext cx="2322513" cy="92075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offline: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323850" y="1416050"/>
            <a:ext cx="2322513" cy="90963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Мошенничество с использованием банковских карт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3186113" y="1416050"/>
            <a:ext cx="5707062" cy="90963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3186113" y="2466975"/>
            <a:ext cx="5707062" cy="4249738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пользоваться только банкоматами, установленными в безопасных местах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осматривать банкомат, перед его использованием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закрывать клавиатуру при вводе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пин-кода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оформить услугу SMS-оповещения о проведенных операциях по карте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давать согласие на получение карты по почте и ее активации по телефону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хранить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 вместе с картой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сообщать по мобильным или стационарным телефонам реквизиты карты и ее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пин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-код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определить лимит суточного снятия наличных по карте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блокировать карту немедленно в случае утери/хищения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6238" y="1239838"/>
            <a:ext cx="0" cy="550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35000" y="3933825"/>
            <a:ext cx="2008188" cy="92075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банкоматы и терминалы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(в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т.ч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скимминг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)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635000" y="5076825"/>
            <a:ext cx="2008188" cy="92075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оплата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 магазинах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или ресторанах</a:t>
            </a:r>
          </a:p>
        </p:txBody>
      </p:sp>
      <p:pic>
        <p:nvPicPr>
          <p:cNvPr id="24585" name="Picture 2" descr="http://bankigid.net/wp-content/uploads/2015/07/pinkod-karta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67613" y="76200"/>
            <a:ext cx="1468437" cy="966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Picture 4" descr="http://sberbanktut.ru/wp-content/uploads/2016/04/%D0%9D%D0%B5-%D1%81%D0%BE%D0%BE%D0%B1%D1%89%D0%B0%D0%B9%D1%82%D0%B5-%D0%9F%D0%98%D0%9D-%D0%BA%D0%BE%D0%B4-%D1%82%D1%80%D0%B5%D1%82%D1%8C%D0%B8%D0%BC-%D0%BB%D0%B8%D1%86%D0%B0%D0%B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350" y="112713"/>
            <a:ext cx="1701800" cy="104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нак умножения 1"/>
          <p:cNvSpPr/>
          <p:nvPr/>
        </p:nvSpPr>
        <p:spPr>
          <a:xfrm>
            <a:off x="7653338" y="-144463"/>
            <a:ext cx="1296987" cy="1339851"/>
          </a:xfrm>
          <a:prstGeom prst="mathMultiply">
            <a:avLst>
              <a:gd name="adj1" fmla="val 8157"/>
            </a:avLst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611188" y="1125538"/>
            <a:ext cx="80645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Скимминг*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— установка на банкоматы нештатного оборудования (скиммеров), которое позволяет фиксировать данные банковской карты (информацию с магнитной полосы банковской карты и вводимый пин-код) для последующего хищения денежных средств со счета банковской карты.</a:t>
            </a:r>
          </a:p>
        </p:txBody>
      </p:sp>
      <p:sp>
        <p:nvSpPr>
          <p:cNvPr id="25602" name="TextBox 2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pic>
        <p:nvPicPr>
          <p:cNvPr id="25603" name="Picture 2" descr="http://informburo.kz/img/article/78/96_ma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08400" y="3789363"/>
            <a:ext cx="45720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Прямоугольник 3"/>
          <p:cNvSpPr>
            <a:spLocks noChangeArrowheads="1"/>
          </p:cNvSpPr>
          <p:nvPr/>
        </p:nvSpPr>
        <p:spPr bwMode="auto">
          <a:xfrm>
            <a:off x="7143750" y="6454775"/>
            <a:ext cx="1114425" cy="27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/>
              <a:t>informburo.kz</a:t>
            </a:r>
            <a:endParaRPr lang="ru-RU" sz="1200">
              <a:latin typeface="Calibri" pitchFamily="34" charset="0"/>
            </a:endParaRPr>
          </a:p>
        </p:txBody>
      </p:sp>
      <p:sp>
        <p:nvSpPr>
          <p:cNvPr id="25605" name="Прямоугольник 4"/>
          <p:cNvSpPr>
            <a:spLocks noChangeArrowheads="1"/>
          </p:cNvSpPr>
          <p:nvPr/>
        </p:nvSpPr>
        <p:spPr bwMode="auto">
          <a:xfrm>
            <a:off x="611188" y="6132513"/>
            <a:ext cx="21685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92075" indent="-92075"/>
            <a:r>
              <a:rPr lang="ru-RU">
                <a:latin typeface="Times New Roman" pitchFamily="18" charset="0"/>
                <a:cs typeface="Times New Roman" pitchFamily="18" charset="0"/>
              </a:rPr>
              <a:t>*от англ. skim - снимать сливки</a:t>
            </a:r>
            <a:endParaRPr lang="ru-RU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395288" y="3429000"/>
            <a:ext cx="2251075" cy="77628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online: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404813" y="1416050"/>
            <a:ext cx="2236787" cy="90963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Мошенничество с использованием банковских карт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3186113" y="1416050"/>
            <a:ext cx="5553075" cy="90963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3186113" y="2592388"/>
            <a:ext cx="5553075" cy="4076700"/>
          </a:xfrm>
          <a:prstGeom prst="roundRect">
            <a:avLst>
              <a:gd name="adj" fmla="val 11361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программы защиты и обеспечения безопасности компьютера в Интернете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проводить финансовые операции только с защищенных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веб-сайтов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сообщать пароль доступа к своему счету через интернет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надежные пароли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окончании работы выходить из учетной записи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отвечать на электронные сообщения с запросом на изменение параметров защиты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разные инструменты для разных видов расчетов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2916238" y="1239838"/>
            <a:ext cx="0" cy="55022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25475" y="4365625"/>
            <a:ext cx="2016125" cy="77628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интернет-мошенничества</a:t>
            </a:r>
          </a:p>
        </p:txBody>
      </p:sp>
      <p:pic>
        <p:nvPicPr>
          <p:cNvPr id="26632" name="Picture 2" descr="http://blogocms.ru/wp-content/uploads/2016/03/index-300x133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09538"/>
            <a:ext cx="110648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4" descr="https://rublacklist.net/media/httpS_s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67625" y="127000"/>
            <a:ext cx="1357313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649" name="Диаграмма 3"/>
          <p:cNvGraphicFramePr>
            <a:graphicFrameLocks/>
          </p:cNvGraphicFramePr>
          <p:nvPr/>
        </p:nvGraphicFramePr>
        <p:xfrm>
          <a:off x="20638" y="449263"/>
          <a:ext cx="9031287" cy="638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0" r:id="rId3" imgW="9035055" imgH="6389162" progId="Excel.Chart.8">
                  <p:embed/>
                </p:oleObj>
              </mc:Choice>
              <mc:Fallback>
                <p:oleObj r:id="rId3" imgW="9035055" imgH="6389162" progId="Excel.Chart.8">
                  <p:embed/>
                  <p:pic>
                    <p:nvPicPr>
                      <p:cNvPr id="0" name="Диаграмма 3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8" y="449263"/>
                        <a:ext cx="9031287" cy="638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650" name="TextBox 4"/>
          <p:cNvSpPr txBox="1">
            <a:spLocks noChangeArrowheads="1"/>
          </p:cNvSpPr>
          <p:nvPr/>
        </p:nvSpPr>
        <p:spPr bwMode="auto">
          <a:xfrm>
            <a:off x="1071563" y="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Box 2"/>
          <p:cNvSpPr txBox="1">
            <a:spLocks noChangeArrowheads="1"/>
          </p:cNvSpPr>
          <p:nvPr/>
        </p:nvSpPr>
        <p:spPr bwMode="auto">
          <a:xfrm>
            <a:off x="1928813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28674" name="Прямоугольник 5"/>
          <p:cNvSpPr>
            <a:spLocks noChangeArrowheads="1"/>
          </p:cNvSpPr>
          <p:nvPr/>
        </p:nvSpPr>
        <p:spPr bwMode="auto">
          <a:xfrm>
            <a:off x="277813" y="1116013"/>
            <a:ext cx="8497887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phishing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это технология интернет-мошенничества, заключающаяся в краже личных конфиденциальных данных, таких как пароли доступа, данные банковских и идентификационных карт, посредством спамерской рассылки или почтовых червей.</a:t>
            </a:r>
          </a:p>
        </p:txBody>
      </p:sp>
      <p:pic>
        <p:nvPicPr>
          <p:cNvPr id="4110" name="Picture 14" descr="https://content.foto.my.mail.ru/mail/vald_de_murr/_blogs/i-43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786063"/>
            <a:ext cx="5395912" cy="360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4108" name="Picture 12" descr="https://content.foto.my.mail.ru/mail/vald_de_murr/_blogs/i-8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3071813"/>
            <a:ext cx="5867400" cy="3636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93725" y="2960688"/>
            <a:ext cx="3743325" cy="6477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Фишинг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725" y="1916113"/>
            <a:ext cx="3743325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0775" y="1916113"/>
            <a:ext cx="3808413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32363" y="2960688"/>
            <a:ext cx="3806825" cy="3241675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осторожность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застраховать карту от риска мошенничества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разные инструменты для разных видов расчетов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метод многофакторной аутентификации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43438" y="1773238"/>
            <a:ext cx="0" cy="4608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1395413" y="3825875"/>
            <a:ext cx="2941637" cy="6477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а) почтовый</a:t>
            </a: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1403350" y="4689475"/>
            <a:ext cx="2943225" cy="6477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б) онлайновый</a:t>
            </a:r>
          </a:p>
        </p:txBody>
      </p:sp>
      <p:sp>
        <p:nvSpPr>
          <p:cNvPr id="13" name="Скругленный прямоугольник 22"/>
          <p:cNvSpPr/>
          <p:nvPr/>
        </p:nvSpPr>
        <p:spPr>
          <a:xfrm>
            <a:off x="1395413" y="5554663"/>
            <a:ext cx="2941637" cy="647700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в) комбинированный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Box 2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714375" y="1357313"/>
            <a:ext cx="7786688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Вишинг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vishing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2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это технология интернет-мошенничества, заключающаяся в использовании автонабирателей и возможностей интернет-телефонии для кражи личных конфиденциальных данных, таких как пароли доступа, номера банковских и идентификационных карт и т.д.</a:t>
            </a:r>
            <a:endParaRPr lang="ru-RU" sz="2200" b="1">
              <a:latin typeface="Times New Roman" pitchFamily="18" charset="0"/>
              <a:cs typeface="Times New Roman" pitchFamily="18" charset="0"/>
            </a:endParaRPr>
          </a:p>
          <a:p>
            <a:pPr indent="342900" algn="just"/>
            <a:r>
              <a:rPr lang="ru-RU" sz="2200" b="1">
                <a:latin typeface="Times New Roman" pitchFamily="18" charset="0"/>
                <a:cs typeface="Times New Roman" pitchFamily="18" charset="0"/>
              </a:rPr>
              <a:t>Смишинг</a:t>
            </a:r>
            <a:r>
              <a:rPr lang="ru-RU" sz="2200">
                <a:latin typeface="Times New Roman" pitchFamily="18" charset="0"/>
                <a:cs typeface="Times New Roman" pitchFamily="18" charset="0"/>
              </a:rPr>
              <a:t> – это вид мошенничества, при котором пользователь получает СМС-сообщение, в котором с виду надежный отправитель просит указать какую-либо ценную персональную информацию (например, пароль или данные кредитной карты). Смишинг представляет собой подобие фишинга, при котором мошенниками с той же целью рассылают электронные письма. </a:t>
            </a:r>
          </a:p>
        </p:txBody>
      </p:sp>
      <p:pic>
        <p:nvPicPr>
          <p:cNvPr id="3074" name="Picture 2" descr="http://www.monway.ru/wp-content/uploads/2015/01/%D1%81%D0%BC%D1%8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13" y="5143500"/>
            <a:ext cx="2428875" cy="1571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3076" name="Picture 4" descr="https://blog.kaspersky.ru/files/2014/07/sms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142875"/>
            <a:ext cx="2143125" cy="128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71500" y="2714625"/>
            <a:ext cx="2908300" cy="1497013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Вишинг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725" y="1655763"/>
            <a:ext cx="2908300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071938" y="1655763"/>
            <a:ext cx="4667250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081463" y="2592388"/>
            <a:ext cx="4657725" cy="3887787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внимательно изучить правила безопасного использования банковской карты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сообщать никому, в том числе сотруднику банка, ваши персональные данные и данные банковской карты;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возникновении факта мошенничества обратиться в ваше отделение банка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случае необходимости заблокировать карту</a:t>
            </a:r>
          </a:p>
          <a:p>
            <a:pPr marL="285750" indent="-285750" fontAlgn="auto">
              <a:spcBef>
                <a:spcPts val="100"/>
              </a:spcBef>
              <a:spcAft>
                <a:spcPts val="1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звонить по предложенному в смс  номеру телефона по вопросам безопасности вашей карты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779838" y="1622425"/>
            <a:ext cx="0" cy="49752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571500" y="4429125"/>
            <a:ext cx="2908300" cy="1497013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Смишинг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extBox 1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32770" name="Прямоугольник 2"/>
          <p:cNvSpPr>
            <a:spLocks noChangeArrowheads="1"/>
          </p:cNvSpPr>
          <p:nvPr/>
        </p:nvSpPr>
        <p:spPr bwMode="auto">
          <a:xfrm>
            <a:off x="900113" y="1268413"/>
            <a:ext cx="778668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Фарминг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(англ. 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pharming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более продвинутая версия фишинга, заключающаяся в переводе пользователей на фальшивый веб-сайт и краже конфиденциальной информации. </a:t>
            </a:r>
          </a:p>
        </p:txBody>
      </p:sp>
      <p:pic>
        <p:nvPicPr>
          <p:cNvPr id="4" name="Picture 4" descr="https://www.hackzone.ru/content/users/1/articles/fishing/screen1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9475" y="3284538"/>
            <a:ext cx="5534025" cy="29622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5" name="Picture 2" descr="http://animatika.ru/netcat_files/userfiles/3/vkontakte-fe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3933825"/>
            <a:ext cx="3881437" cy="27003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84200" y="3689350"/>
            <a:ext cx="3743325" cy="1495425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Фарминг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725" y="1916113"/>
            <a:ext cx="3743325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0775" y="1916113"/>
            <a:ext cx="3808413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88" y="3071813"/>
            <a:ext cx="3808412" cy="2862262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антивирусной программы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установка обновлений от производителей  ПО и поставщика услуг Интернета.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 URL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проверка изменения адреса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на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переходе на страницу оплаты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30738" y="1844675"/>
            <a:ext cx="12700" cy="46799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Box 1"/>
          <p:cNvSpPr txBox="1">
            <a:spLocks noChangeArrowheads="1"/>
          </p:cNvSpPr>
          <p:nvPr/>
        </p:nvSpPr>
        <p:spPr bwMode="auto">
          <a:xfrm>
            <a:off x="1143000" y="428625"/>
            <a:ext cx="7072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Предпосылки роста финансового мошенничества в современном мире</a:t>
            </a:r>
          </a:p>
        </p:txBody>
      </p:sp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785813" y="1643063"/>
            <a:ext cx="7858125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увеличение объема финансовых транзакций у каждого из нас;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снижение возраста участников товарно-денежных и иных видов сделок;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разнообразие видов денег и ценных бумаг;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повышение доступности и конфиденциальности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персональных данных;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увеличение объема сделок вне личного контакта участников (интернет-торговля);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исчезновение границ для свободного перемещения денег, товаров, услуг в процессе глобализации (рост транснациональной финансовой преступности);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extBox 1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34818" name="Прямоугольник 2"/>
          <p:cNvSpPr>
            <a:spLocks noChangeArrowheads="1"/>
          </p:cNvSpPr>
          <p:nvPr/>
        </p:nvSpPr>
        <p:spPr bwMode="auto">
          <a:xfrm>
            <a:off x="677863" y="1031875"/>
            <a:ext cx="7788275" cy="347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000" b="1">
                <a:latin typeface="Times New Roman" pitchFamily="18" charset="0"/>
                <a:cs typeface="Times New Roman" pitchFamily="18" charset="0"/>
              </a:rPr>
              <a:t>«Нигерийские письма»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(англ. «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Nigerianscam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») – электронное письмо с просьбой о помощи в переводе крупной денежной суммы, из которой  </a:t>
            </a:r>
            <a:r>
              <a:rPr lang="en-US" sz="20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>
                <a:latin typeface="Times New Roman" pitchFamily="18" charset="0"/>
                <a:cs typeface="Times New Roman" pitchFamily="18" charset="0"/>
              </a:rPr>
              <a:t>20-30% должно получить лицо, предоставляющее счет. При этом получателю необходимо срочно 6-10 тысяч долларов США отправить по системе электронных платежей по требованию адвоката.</a:t>
            </a:r>
          </a:p>
          <a:p>
            <a:pPr indent="342900" algn="just"/>
            <a:r>
              <a:rPr lang="ru-RU" sz="2000">
                <a:latin typeface="Times New Roman" pitchFamily="18" charset="0"/>
                <a:cs typeface="Times New Roman" pitchFamily="18" charset="0"/>
              </a:rPr>
              <a:t>Как разновидность используется рассылка о выгодном капиталовложении или устройстве на высокооплачиваемую работу, получении наследства или иных способах быстрого обогащения при условии совершения  предварительных платежей.</a:t>
            </a:r>
          </a:p>
          <a:p>
            <a:pPr indent="342900" algn="just"/>
            <a:endParaRPr lang="ru-RU" sz="20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9" name="Picture 2" descr="http://s5.pikabu.ru/post_img/big/2014/07/02/10/1404314452_14014740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4216400"/>
            <a:ext cx="3671887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0" name="Picture 2" descr="http://img0.liveinternet.ru/images/attach/c/7/97/34/97034930_3248420_613_1_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4510088"/>
            <a:ext cx="4248150" cy="2239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42938" y="3429000"/>
            <a:ext cx="3744912" cy="1497013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«Нигерийские письма»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42938" y="2214563"/>
            <a:ext cx="3744912" cy="6683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29188" y="2214563"/>
            <a:ext cx="3808412" cy="6683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88" y="3000375"/>
            <a:ext cx="3857625" cy="3643313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установить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антиспамерские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программы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критически относиться к предложениям получения быстрого и необоснованного дохода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консультацию экспертов в области финансового мошенничества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осмотрительность при принятии быстрых финансовых решений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rot="5400000">
            <a:off x="3000375" y="4071938"/>
            <a:ext cx="32861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04838" y="2868613"/>
            <a:ext cx="3744912" cy="560387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Интернет-аукцион</a:t>
            </a:r>
          </a:p>
        </p:txBody>
      </p:sp>
      <p:sp>
        <p:nvSpPr>
          <p:cNvPr id="6" name="Скругленный прямоугольник 22"/>
          <p:cNvSpPr/>
          <p:nvPr/>
        </p:nvSpPr>
        <p:spPr>
          <a:xfrm>
            <a:off x="604838" y="3595688"/>
            <a:ext cx="3744912" cy="554037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Электронная торговля</a:t>
            </a:r>
          </a:p>
        </p:txBody>
      </p:sp>
      <p:sp>
        <p:nvSpPr>
          <p:cNvPr id="7" name="Скругленный прямоугольник 22"/>
          <p:cNvSpPr/>
          <p:nvPr/>
        </p:nvSpPr>
        <p:spPr>
          <a:xfrm>
            <a:off x="571500" y="5643563"/>
            <a:ext cx="3733800" cy="481012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 помощью платежной системы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11188" y="1912938"/>
            <a:ext cx="3744912" cy="6683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2363" y="1930400"/>
            <a:ext cx="3806825" cy="668338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32363" y="2868613"/>
            <a:ext cx="3806825" cy="3224212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пользуйтесь проверенными мировыми  и российскими торговыми площадками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заключайте сделку только через выбранную площадку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требуйте максимально полной информации о продавце дешевого товара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возможности оплачивайте товар по факту его получения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itchFamily="34" charset="0"/>
              <a:buChar char="•"/>
              <a:defRPr/>
            </a:pP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H="1">
            <a:off x="4643438" y="1773238"/>
            <a:ext cx="0" cy="4464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Скругленный прямоугольник 22"/>
          <p:cNvSpPr/>
          <p:nvPr/>
        </p:nvSpPr>
        <p:spPr>
          <a:xfrm>
            <a:off x="604838" y="4964113"/>
            <a:ext cx="3733800" cy="481012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Семь кошельков</a:t>
            </a:r>
          </a:p>
        </p:txBody>
      </p:sp>
      <p:sp>
        <p:nvSpPr>
          <p:cNvPr id="11" name="Скругленный прямоугольник 22"/>
          <p:cNvSpPr/>
          <p:nvPr/>
        </p:nvSpPr>
        <p:spPr>
          <a:xfrm>
            <a:off x="571500" y="4286250"/>
            <a:ext cx="3733800" cy="481013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Скандинавский аукцион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>
            <a:spLocks noGrp="1"/>
          </p:cNvSpPr>
          <p:nvPr>
            <p:ph type="title"/>
          </p:nvPr>
        </p:nvSpPr>
        <p:spPr>
          <a:xfrm>
            <a:off x="357188" y="500063"/>
            <a:ext cx="8229600" cy="738187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Мошенничество с </a:t>
            </a:r>
            <a:r>
              <a:rPr lang="en-US" sz="2800" b="1" smtClean="0">
                <a:latin typeface="Times New Roman" pitchFamily="18" charset="0"/>
                <a:cs typeface="Times New Roman" pitchFamily="18" charset="0"/>
              </a:rPr>
              <a:t>PayPal*</a:t>
            </a:r>
            <a:endParaRPr lang="ru-RU" sz="2800" b="1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углом вверх 5"/>
          <p:cNvSpPr/>
          <p:nvPr/>
        </p:nvSpPr>
        <p:spPr>
          <a:xfrm>
            <a:off x="3871913" y="4316413"/>
            <a:ext cx="3082925" cy="750887"/>
          </a:xfrm>
          <a:prstGeom prst="bentUpArrow">
            <a:avLst>
              <a:gd name="adj1" fmla="val 17603"/>
              <a:gd name="adj2" fmla="val 17603"/>
              <a:gd name="adj3" fmla="val 32397"/>
            </a:avLst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7891" name="Picture 8" descr="iMac ic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41788" y="4429125"/>
            <a:ext cx="1019175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2" name="Picture 12" descr="iPad laying down ic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03838" y="4005263"/>
            <a:ext cx="1255712" cy="1360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Скругленный прямоугольник 11"/>
          <p:cNvSpPr/>
          <p:nvPr/>
        </p:nvSpPr>
        <p:spPr>
          <a:xfrm>
            <a:off x="357188" y="2143125"/>
            <a:ext cx="3287712" cy="7207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 разместили объявление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о продаже</a:t>
            </a: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4356100" y="2093913"/>
            <a:ext cx="4537075" cy="71913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Мошенник высылает Вам письмо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с предложением купить товар, 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иногда за большую цену и не для себя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06400" y="3054350"/>
            <a:ext cx="3286125" cy="530225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Вы просите перевести деньги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356100" y="3054350"/>
            <a:ext cx="4537075" cy="11207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Мошенник просит вас указать адрес, зарегистрированный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 говорит что выслал деньги туда, но они появятся на счёте в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когда вы введете номер почтового отправления</a:t>
            </a: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411163" y="3814763"/>
            <a:ext cx="3287712" cy="61753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 вам приходит письмо, похожее на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PayPal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406400" y="4600575"/>
            <a:ext cx="3286125" cy="719138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Вы отправляете товар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1600" dirty="0">
                <a:latin typeface="Times New Roman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 вводите номер отправления  в указанную в письме страницу</a:t>
            </a:r>
          </a:p>
        </p:txBody>
      </p:sp>
      <p:sp>
        <p:nvSpPr>
          <p:cNvPr id="14" name="Овал 13"/>
          <p:cNvSpPr/>
          <p:nvPr/>
        </p:nvSpPr>
        <p:spPr>
          <a:xfrm>
            <a:off x="230188" y="1916113"/>
            <a:ext cx="358775" cy="3603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1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211638" y="1863725"/>
            <a:ext cx="360362" cy="3603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2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230188" y="2884488"/>
            <a:ext cx="358775" cy="360362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3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4176713" y="2863850"/>
            <a:ext cx="358775" cy="3603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4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225425" y="3644900"/>
            <a:ext cx="360363" cy="3603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5</a:t>
            </a:r>
            <a:endParaRPr lang="ru-RU" dirty="0"/>
          </a:p>
        </p:txBody>
      </p:sp>
      <p:sp>
        <p:nvSpPr>
          <p:cNvPr id="30" name="Овал 29"/>
          <p:cNvSpPr/>
          <p:nvPr/>
        </p:nvSpPr>
        <p:spPr>
          <a:xfrm>
            <a:off x="225425" y="4445000"/>
            <a:ext cx="360363" cy="360363"/>
          </a:xfrm>
          <a:prstGeom prst="ellips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/>
              <a:t>6</a:t>
            </a:r>
            <a:endParaRPr lang="ru-RU" dirty="0"/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406400" y="5489575"/>
            <a:ext cx="8482013" cy="466725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Товара у вас нет. Претензии выставлять некому</a:t>
            </a:r>
          </a:p>
        </p:txBody>
      </p:sp>
      <p:sp>
        <p:nvSpPr>
          <p:cNvPr id="37906" name="TextBox 14"/>
          <p:cNvSpPr txBox="1">
            <a:spLocks noChangeArrowheads="1"/>
          </p:cNvSpPr>
          <p:nvPr/>
        </p:nvSpPr>
        <p:spPr bwMode="auto">
          <a:xfrm>
            <a:off x="428625" y="6072188"/>
            <a:ext cx="658653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34" charset="0"/>
              </a:rPr>
              <a:t>*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PayPal - </a:t>
            </a:r>
            <a:r>
              <a:rPr lang="ru-RU">
                <a:latin typeface="Times New Roman" pitchFamily="18" charset="0"/>
                <a:cs typeface="Times New Roman" pitchFamily="18" charset="0"/>
              </a:rPr>
              <a:t>крупнейшая дебетовая электронная платёжная система</a:t>
            </a:r>
          </a:p>
          <a:p>
            <a:r>
              <a:rPr lang="ru-RU">
                <a:latin typeface="Times New Roman" pitchFamily="18" charset="0"/>
                <a:cs typeface="Times New Roman" pitchFamily="18" charset="0"/>
              </a:rPr>
              <a:t>Аналоги в РФ: Яндекс.Деньги, 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WebMoney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Прямоугольник 1"/>
          <p:cNvSpPr>
            <a:spLocks noChangeArrowheads="1"/>
          </p:cNvSpPr>
          <p:nvPr/>
        </p:nvSpPr>
        <p:spPr bwMode="auto">
          <a:xfrm>
            <a:off x="785813" y="857250"/>
            <a:ext cx="7929562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Кликфрод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(от англ. сlick fraud)  — один из видов сетевого мошенничества, представляющий собой обманные клики на рекламную ссылку лицом, не заинтересованным в рекламном объявлении. Может осуществляться с помощью автоматизированных скриптов или программ, имитирующих клик пользователя по рекламным объявлениям Pay per click.</a:t>
            </a:r>
          </a:p>
          <a:p>
            <a:pPr indent="4572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Кликджекинг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(от анг. с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lickjacking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ru-RU" sz="2400" i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механизм обмана пользователей интернета, при котором злоумышленник может получить доступ к конфиденциальной информации или даже получить доступ к компьютеру пользователя, заманив его на внешне безобидную страницу или внедрив вредоносный код на безопасную страницу.</a:t>
            </a:r>
          </a:p>
          <a:p>
            <a:pPr indent="457200" algn="just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8" name="TextBox 2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extBox 2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Виды кликфрода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250825" y="2420938"/>
            <a:ext cx="2520950" cy="136842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технические клики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2857500" y="4357688"/>
            <a:ext cx="3240088" cy="1368425"/>
          </a:xfrm>
          <a:prstGeom prst="roundRect">
            <a:avLst/>
          </a:prstGeom>
          <a:solidFill>
            <a:srgbClr val="9966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клики со стороны недобросовестных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веб-мастеров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227763" y="2420938"/>
            <a:ext cx="2520950" cy="1368425"/>
          </a:xfrm>
          <a:prstGeom prst="roundRect">
            <a:avLst/>
          </a:prstGeom>
          <a:solidFill>
            <a:srgbClr val="0099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клики конкурентов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311525" y="2420938"/>
            <a:ext cx="2520950" cy="136842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клики рекламодателей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extBox 3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071563" y="1214438"/>
            <a:ext cx="7429500" cy="3416300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720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PAMM-счета (от англ. 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Percent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Allocation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Management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Module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– модуль управления процентным распределением) – специфичный механизм функционирования торгового счёта, технически упрощающий процесс передачи средств на торговом счёте в доверительное управление выбранному доверенному управляющему для проведения операций на финансовых рынках.   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987" name="Picture 2" descr="http://finteks.ru/wp-content/uploads/2014/11/pamm-inve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8" y="4000500"/>
            <a:ext cx="4094162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Прямоугольник 5"/>
          <p:cNvSpPr>
            <a:spLocks noChangeArrowheads="1"/>
          </p:cNvSpPr>
          <p:nvPr/>
        </p:nvSpPr>
        <p:spPr bwMode="auto">
          <a:xfrm>
            <a:off x="1014413" y="1430338"/>
            <a:ext cx="711517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400" b="1">
                <a:latin typeface="Times New Roman" pitchFamily="18" charset="0"/>
                <a:cs typeface="Times New Roman" pitchFamily="18" charset="0"/>
              </a:rPr>
              <a:t>Хайп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 (англ.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HYIP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High yield investment program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) –</a:t>
            </a:r>
            <a:r>
              <a:rPr lang="en-US" sz="240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это высокодоходная  инвестиционная программа, капитал которой формируется из взносов пользователей сети Интернет.</a:t>
            </a:r>
          </a:p>
        </p:txBody>
      </p:sp>
      <p:sp>
        <p:nvSpPr>
          <p:cNvPr id="43010" name="TextBox 3"/>
          <p:cNvSpPr txBox="1">
            <a:spLocks noChangeArrowheads="1"/>
          </p:cNvSpPr>
          <p:nvPr/>
        </p:nvSpPr>
        <p:spPr bwMode="auto">
          <a:xfrm>
            <a:off x="1143000" y="285750"/>
            <a:ext cx="6858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Терминология</a:t>
            </a:r>
          </a:p>
        </p:txBody>
      </p:sp>
      <p:pic>
        <p:nvPicPr>
          <p:cNvPr id="2050" name="Picture 2" descr="http://svrv.xyz/uploads/posts/2016-01/1453849151_screenshot_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700" y="3135313"/>
            <a:ext cx="3810000" cy="2495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60" name="Picture 12" descr="http://lifewatch.ru/wp-content/uploads/2013/04/hyip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4663" y="3133725"/>
            <a:ext cx="4078287" cy="2435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6" name="Picture 8" descr="http://www.kubelance.ru/uploads/posts/2013-12/1387468261_screenshot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7338" y="4273550"/>
            <a:ext cx="3575050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8" name="Picture 10" descr="http://investgoldlion.ru/images/hyip_mon/fresh-invest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25600" y="4273550"/>
            <a:ext cx="3341688" cy="2493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584200" y="3787775"/>
            <a:ext cx="3195638" cy="1497013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Хайп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593725" y="1655763"/>
            <a:ext cx="3186113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III.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Кибермошенничество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427538" y="1655763"/>
            <a:ext cx="4311650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429125" y="2786063"/>
            <a:ext cx="4310063" cy="3479800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«тестовый режим» участия в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анализировать информацию сайтов-мониторингов и форумов, освещающих состояние дел по интересующему вас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распределять денежные средства между несколькими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хайп-проектами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инвестировать заемные средства</a:t>
            </a:r>
          </a:p>
          <a:p>
            <a:pPr marL="285750" indent="-285750" fontAlgn="auto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инвестировать «последние деньги»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140200" y="1508125"/>
            <a:ext cx="0" cy="50895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extBox 1"/>
          <p:cNvSpPr txBox="1">
            <a:spLocks noChangeArrowheads="1"/>
          </p:cNvSpPr>
          <p:nvPr/>
        </p:nvSpPr>
        <p:spPr bwMode="auto">
          <a:xfrm>
            <a:off x="2000250" y="428625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Современные тенденции в кибермошенничестве</a:t>
            </a:r>
          </a:p>
        </p:txBody>
      </p:sp>
      <p:sp>
        <p:nvSpPr>
          <p:cNvPr id="45058" name="Прямоугольник 4"/>
          <p:cNvSpPr>
            <a:spLocks noChangeArrowheads="1"/>
          </p:cNvSpPr>
          <p:nvPr/>
        </p:nvSpPr>
        <p:spPr bwMode="auto">
          <a:xfrm>
            <a:off x="857250" y="2286000"/>
            <a:ext cx="7786688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34290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Социальное манипулирование (социальная инженерия) это метод управления действиями человека, основанный на использовании его слабостей и индивидуальных особенностей.</a:t>
            </a:r>
          </a:p>
          <a:p>
            <a:pPr indent="34290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Техническая и технологическая инфраструктура используется только для обеспечения контакта.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1"/>
          <p:cNvSpPr txBox="1">
            <a:spLocks noChangeArrowheads="1"/>
          </p:cNvSpPr>
          <p:nvPr/>
        </p:nvSpPr>
        <p:spPr bwMode="auto">
          <a:xfrm>
            <a:off x="1143000" y="428625"/>
            <a:ext cx="7072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Предпосылки роста финансового мошенничества в современном мире</a:t>
            </a:r>
          </a:p>
        </p:txBody>
      </p:sp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642938" y="1714500"/>
            <a:ext cx="8001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резкое ускорение процессов технологизации нашей жизни (технологическая сингулярность); 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отставание технологий защиты функционирования финансовых систем всех уровней перед кибермошенниками;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поведенческий и интеллектуальный разрыв между организаторами мошеннических схем и другими участниками финансовых отношений;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 сверхвысокие доходы участников финансовых афер при весьма умеренном наказании в большинстве стран мира;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несоответствие поведенческих стереотипов участников финансово-денежных отношений новому уровню рисков.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extBox 3"/>
          <p:cNvSpPr txBox="1">
            <a:spLocks noChangeArrowheads="1"/>
          </p:cNvSpPr>
          <p:nvPr/>
        </p:nvSpPr>
        <p:spPr bwMode="auto">
          <a:xfrm>
            <a:off x="1285875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b="1">
                <a:latin typeface="Times New Roman" pitchFamily="18" charset="0"/>
                <a:cs typeface="Times New Roman" pitchFamily="18" charset="0"/>
              </a:rPr>
            </a:br>
            <a:r>
              <a:rPr lang="ru-RU" sz="2800" b="1">
                <a:latin typeface="Times New Roman" pitchFamily="18" charset="0"/>
                <a:cs typeface="Times New Roman" pitchFamily="18" charset="0"/>
              </a:rPr>
              <a:t>и способы минимизации рисков</a:t>
            </a:r>
          </a:p>
        </p:txBody>
      </p:sp>
      <p:sp>
        <p:nvSpPr>
          <p:cNvPr id="5" name="Скругленный прямоугольник 22"/>
          <p:cNvSpPr/>
          <p:nvPr/>
        </p:nvSpPr>
        <p:spPr>
          <a:xfrm>
            <a:off x="611188" y="3141663"/>
            <a:ext cx="3744912" cy="719137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Сетевые домушники</a:t>
            </a:r>
          </a:p>
        </p:txBody>
      </p:sp>
      <p:sp>
        <p:nvSpPr>
          <p:cNvPr id="6" name="Скругленный прямоугольник 22"/>
          <p:cNvSpPr/>
          <p:nvPr/>
        </p:nvSpPr>
        <p:spPr>
          <a:xfrm>
            <a:off x="611188" y="4100513"/>
            <a:ext cx="3744912" cy="719137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Интернет-угонщики</a:t>
            </a:r>
          </a:p>
        </p:txBody>
      </p:sp>
      <p:sp>
        <p:nvSpPr>
          <p:cNvPr id="7" name="Скругленный прямоугольник 22"/>
          <p:cNvSpPr/>
          <p:nvPr/>
        </p:nvSpPr>
        <p:spPr>
          <a:xfrm>
            <a:off x="620713" y="5059363"/>
            <a:ext cx="3735387" cy="719137"/>
          </a:xfrm>
          <a:prstGeom prst="round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Сетевые грабители</a:t>
            </a:r>
          </a:p>
        </p:txBody>
      </p:sp>
      <p:sp>
        <p:nvSpPr>
          <p:cNvPr id="8" name="Прямоугольник: усеченные верхние углы 7"/>
          <p:cNvSpPr/>
          <p:nvPr/>
        </p:nvSpPr>
        <p:spPr>
          <a:xfrm>
            <a:off x="611188" y="2055813"/>
            <a:ext cx="3744912" cy="669925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IV.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Мошенничество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в социальных сетях</a:t>
            </a:r>
          </a:p>
        </p:txBody>
      </p:sp>
      <p:sp>
        <p:nvSpPr>
          <p:cNvPr id="9" name="Прямоугольник: усеченные верхние углы 8"/>
          <p:cNvSpPr/>
          <p:nvPr/>
        </p:nvSpPr>
        <p:spPr>
          <a:xfrm>
            <a:off x="4932363" y="2074863"/>
            <a:ext cx="3806825" cy="668337"/>
          </a:xfrm>
          <a:prstGeom prst="snip2Same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Способы минимизации рисков</a:t>
            </a:r>
          </a:p>
        </p:txBody>
      </p:sp>
      <p:sp>
        <p:nvSpPr>
          <p:cNvPr id="12" name="Скругленный прямоугольник 22"/>
          <p:cNvSpPr/>
          <p:nvPr/>
        </p:nvSpPr>
        <p:spPr>
          <a:xfrm>
            <a:off x="4929188" y="3000375"/>
            <a:ext cx="3857625" cy="3286125"/>
          </a:xfrm>
          <a:prstGeom prst="roundRect">
            <a:avLst>
              <a:gd name="adj" fmla="val 2847"/>
            </a:avLst>
          </a:prstGeom>
          <a:solidFill>
            <a:srgbClr val="8CA737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проявлять должную осмотрительность при выкладывании в сеть личных данных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ограничить доступ незнакомых людей к информации, потенциально интересной для мошенников</a:t>
            </a:r>
          </a:p>
          <a:p>
            <a:pPr marL="285750" indent="-285750" fontAlgn="auto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публиковать «горячую» информацию, находясь в отпуске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4643438" y="1916113"/>
            <a:ext cx="0" cy="4176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extBox 1"/>
          <p:cNvSpPr txBox="1">
            <a:spLocks noChangeArrowheads="1"/>
          </p:cNvSpPr>
          <p:nvPr/>
        </p:nvSpPr>
        <p:spPr bwMode="auto">
          <a:xfrm>
            <a:off x="2339975" y="333375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Другие виды финансового мошенничества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85813" y="1571625"/>
          <a:ext cx="8072494" cy="451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4669">
                  <a:extLst>
                    <a:ext uri="{9D8B030D-6E8A-4147-A177-3AD203B41FA5}"/>
                  </a:extLst>
                </a:gridCol>
                <a:gridCol w="5787825">
                  <a:extLst>
                    <a:ext uri="{9D8B030D-6E8A-4147-A177-3AD203B41FA5}"/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Финансовое мошенничество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200" dirty="0">
                          <a:latin typeface="Times New Roman" pitchFamily="18" charset="0"/>
                          <a:cs typeface="Times New Roman" pitchFamily="18" charset="0"/>
                        </a:rPr>
                        <a:t>Способы минимизации рисков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just">
                        <a:buNone/>
                      </a:pPr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- обмен валюты</a:t>
                      </a:r>
                      <a:endParaRPr lang="ru-RU" sz="1800" baseline="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</a:t>
                      </a: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овершать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валютно-обменные операции в банках;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минимизировать данные операции в обменных пунктах;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быть</a:t>
                      </a:r>
                      <a:r>
                        <a:rPr lang="ru-RU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внимательным, так как к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урс может быть указан без учета комиссии, либо выгодным он является исключительно при обмене очень больших сумм;</a:t>
                      </a:r>
                    </a:p>
                    <a:p>
                      <a:pPr marL="0" indent="-285750">
                        <a:buFontTx/>
                        <a:buChar char="-"/>
                      </a:pP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всегда пересчитывать</a:t>
                      </a:r>
                      <a:r>
                        <a:rPr lang="ru-RU" sz="1800" b="0" i="0" kern="1200" baseline="0" dirty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денежную сумму.</a:t>
                      </a:r>
                      <a:endParaRPr lang="ru-RU" sz="2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/>
                </a:extLst>
              </a:tr>
              <a:tr h="37084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buNone/>
                      </a:pP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нелегальные кредиты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изучить официальную информацию о компании (реквизиты, юридический и фактический адрес) ;</a:t>
                      </a:r>
                    </a:p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проверить наличие информации о финансовой компании на сайте надзорного органа – ЦБ РФ;</a:t>
                      </a:r>
                    </a:p>
                    <a:p>
                      <a:pPr marL="0" indent="0" algn="just" defTabSz="914400" rtl="0" eaLnBrk="1" latinLnBrk="0" hangingPunct="1">
                        <a:buNone/>
                      </a:pP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посмотреть отзывы о компании в независимых </a:t>
                      </a:r>
                      <a:r>
                        <a:rPr lang="ru-RU" sz="1800" kern="1200" baseline="0" dirty="0" err="1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блогах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и социальных сетях.</a:t>
                      </a:r>
                    </a:p>
                  </a:txBody>
                  <a:tcPr/>
                </a:tc>
                <a:extLst>
                  <a:ext uri="{0D108BD9-81ED-4DB2-BD59-A6C34878D82A}"/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Box 2"/>
          <p:cNvSpPr txBox="1">
            <a:spLocks noChangeArrowheads="1"/>
          </p:cNvSpPr>
          <p:nvPr/>
        </p:nvSpPr>
        <p:spPr bwMode="auto">
          <a:xfrm>
            <a:off x="2000250" y="428625"/>
            <a:ext cx="51435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ru-RU" sz="2800" b="1">
                <a:latin typeface="Times New Roman" pitchFamily="18" charset="0"/>
                <a:cs typeface="Times New Roman" pitchFamily="18" charset="0"/>
              </a:rPr>
              <a:t>Другие виды финансового мошенничества</a:t>
            </a:r>
          </a:p>
        </p:txBody>
      </p:sp>
      <p:sp>
        <p:nvSpPr>
          <p:cNvPr id="2" name="Прямоугольник: скругленные углы 1"/>
          <p:cNvSpPr/>
          <p:nvPr/>
        </p:nvSpPr>
        <p:spPr>
          <a:xfrm>
            <a:off x="250825" y="2420938"/>
            <a:ext cx="2520950" cy="136842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брачные аферы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1116013" y="4437063"/>
            <a:ext cx="3240087" cy="1368425"/>
          </a:xfrm>
          <a:prstGeom prst="roundRect">
            <a:avLst/>
          </a:prstGeom>
          <a:solidFill>
            <a:srgbClr val="996600"/>
          </a:solidFill>
          <a:ln>
            <a:solidFill>
              <a:srgbClr val="FFC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махинации с арендой/покупкой недвижимости или автомобилей</a:t>
            </a:r>
          </a:p>
        </p:txBody>
      </p:sp>
      <p:sp>
        <p:nvSpPr>
          <p:cNvPr id="6" name="Прямоугольник: скругленные углы 5"/>
          <p:cNvSpPr/>
          <p:nvPr/>
        </p:nvSpPr>
        <p:spPr>
          <a:xfrm>
            <a:off x="6227763" y="2420938"/>
            <a:ext cx="2520950" cy="1368425"/>
          </a:xfrm>
          <a:prstGeom prst="roundRect">
            <a:avLst/>
          </a:prstGeom>
          <a:solidFill>
            <a:srgbClr val="009999"/>
          </a:solidFill>
          <a:ln>
            <a:solidFill>
              <a:schemeClr val="accent3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раздолжнители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: скругленные углы 6"/>
          <p:cNvSpPr/>
          <p:nvPr/>
        </p:nvSpPr>
        <p:spPr>
          <a:xfrm>
            <a:off x="4716463" y="4437063"/>
            <a:ext cx="3240087" cy="1368425"/>
          </a:xfrm>
          <a:prstGeom prst="roundRect">
            <a:avLst/>
          </a:prstGeom>
          <a:solidFill>
            <a:srgbClr val="993300"/>
          </a:solidFill>
          <a:ln>
            <a:solidFill>
              <a:srgbClr val="C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использование чужих паспортов для сомнительных сделок</a:t>
            </a:r>
          </a:p>
        </p:txBody>
      </p:sp>
      <p:sp>
        <p:nvSpPr>
          <p:cNvPr id="8" name="Прямоугольник: скругленные углы 7"/>
          <p:cNvSpPr/>
          <p:nvPr/>
        </p:nvSpPr>
        <p:spPr>
          <a:xfrm>
            <a:off x="3311525" y="2420938"/>
            <a:ext cx="2520950" cy="1368425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нелегальные азартные игры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3"/>
          <p:cNvSpPr txBox="1">
            <a:spLocks noChangeArrowheads="1"/>
          </p:cNvSpPr>
          <p:nvPr/>
        </p:nvSpPr>
        <p:spPr bwMode="auto">
          <a:xfrm>
            <a:off x="642938" y="1928813"/>
            <a:ext cx="8215312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Уголовное законодательство многих зарубежных стран имеет специальные нормы, посвященные уголовной ответственности за мошенничество.</a:t>
            </a:r>
          </a:p>
        </p:txBody>
      </p:sp>
      <p:sp>
        <p:nvSpPr>
          <p:cNvPr id="49154" name="TextBox 6"/>
          <p:cNvSpPr txBox="1">
            <a:spLocks noChangeArrowheads="1"/>
          </p:cNvSpPr>
          <p:nvPr/>
        </p:nvSpPr>
        <p:spPr bwMode="auto">
          <a:xfrm>
            <a:off x="1714500" y="357188"/>
            <a:ext cx="6161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  <p:pic>
        <p:nvPicPr>
          <p:cNvPr id="49155" name="Picture 4" descr="http://studproject.com/studpics/germanskiyflag1510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63" y="3357563"/>
            <a:ext cx="2030412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 descr="http://kapterka.com.ua/image/cache/data/1flag/netherlands-flag-60-max-50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3357563"/>
            <a:ext cx="2071688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8" descr="http://to-name.ru/images/historical-events/flag-franci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71625" y="5214938"/>
            <a:ext cx="2043113" cy="1058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4" descr="http://o-planete.ru/wp-content/uploads/2013/03/%D1%84%D0%BB%D0%B0%D0%B3-%D0%A1%D0%A8%D0%90-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214938"/>
            <a:ext cx="207168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2" descr="http://www.c.weare1.info/russia-fl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57188"/>
            <a:ext cx="1693863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78" name="TextBox 2"/>
          <p:cNvSpPr txBox="1">
            <a:spLocks noChangeArrowheads="1"/>
          </p:cNvSpPr>
          <p:nvPr/>
        </p:nvSpPr>
        <p:spPr bwMode="auto">
          <a:xfrm>
            <a:off x="323850" y="1785938"/>
            <a:ext cx="8545513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Особенностью российского законодательства является то, что в нем </a:t>
            </a:r>
            <a:r>
              <a:rPr lang="ru-RU" sz="2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нет специальных норм по противодействию финансовому мошенничеству.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850" y="3500438"/>
            <a:ext cx="8545513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 УК РФ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Мошенничество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850" y="4149725"/>
            <a:ext cx="1830388" cy="863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Штраф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70125" y="4149725"/>
            <a:ext cx="3311525" cy="863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исправительные  работы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принудительные работами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5654675" y="4149725"/>
            <a:ext cx="3214688" cy="863600"/>
          </a:xfrm>
          <a:prstGeom prst="rect">
            <a:avLst/>
          </a:prstGeom>
          <a:solidFill>
            <a:srgbClr val="C0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ограничение свободы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арест</a:t>
            </a:r>
          </a:p>
          <a:p>
            <a:pPr marL="285750" indent="-285750" algn="just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лишение свободы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323850" y="5105400"/>
            <a:ext cx="2174875" cy="8651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один </a:t>
            </a:r>
            <a:b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или группой лиц</a:t>
            </a:r>
            <a:endParaRPr lang="ru-RU" sz="1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557463" y="5105400"/>
            <a:ext cx="2663825" cy="8651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с использованием служебного положения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332413" y="5105400"/>
            <a:ext cx="3536950" cy="865188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anose="02020603050405020304" pitchFamily="18" charset="0"/>
                <a:cs typeface="Times New Roman" pitchFamily="18" charset="0"/>
              </a:rPr>
              <a:t>мошенничество с недвижимостью и в сфере предпринимательской деятельности</a:t>
            </a:r>
            <a:endParaRPr lang="ru-RU" sz="1600" dirty="0"/>
          </a:p>
        </p:txBody>
      </p:sp>
      <p:sp>
        <p:nvSpPr>
          <p:cNvPr id="50186" name="TextBox 14"/>
          <p:cNvSpPr txBox="1">
            <a:spLocks noChangeArrowheads="1"/>
          </p:cNvSpPr>
          <p:nvPr/>
        </p:nvSpPr>
        <p:spPr bwMode="auto">
          <a:xfrm>
            <a:off x="2768600" y="207963"/>
            <a:ext cx="6161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extBox 1"/>
          <p:cNvSpPr txBox="1">
            <a:spLocks noChangeArrowheads="1"/>
          </p:cNvSpPr>
          <p:nvPr/>
        </p:nvSpPr>
        <p:spPr bwMode="auto">
          <a:xfrm>
            <a:off x="2768600" y="207963"/>
            <a:ext cx="616108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Современный опыт законодательной борьбы с финансовым мошенничеством</a:t>
            </a:r>
          </a:p>
        </p:txBody>
      </p:sp>
      <p:pic>
        <p:nvPicPr>
          <p:cNvPr id="51202" name="Picture 2" descr="http://www.c.weare1.info/russia-fla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1693862" cy="108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Прямоугольник 3"/>
          <p:cNvSpPr/>
          <p:nvPr/>
        </p:nvSpPr>
        <p:spPr>
          <a:xfrm>
            <a:off x="1571625" y="2143125"/>
            <a:ext cx="57150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159.1 УК РФ Мошенничество в сфере кредитования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571625" y="2928938"/>
            <a:ext cx="57150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159.2 УК РФ Мошенничество при получении выплат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571625" y="3786188"/>
            <a:ext cx="57150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159.3 УК РФ Мошенничество с использованием платежных карт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25" y="4572000"/>
            <a:ext cx="571500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159.5 УК РФ Мошенничество в сфере страхования </a:t>
            </a:r>
            <a:endParaRPr lang="ru-RU" sz="1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71625" y="5357813"/>
            <a:ext cx="5715000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159.6 УК РФ Мошенничество в сфере компьютерной информации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1"/>
          <p:cNvSpPr txBox="1">
            <a:spLocks noChangeArrowheads="1"/>
          </p:cNvSpPr>
          <p:nvPr/>
        </p:nvSpPr>
        <p:spPr bwMode="auto">
          <a:xfrm>
            <a:off x="714375" y="214313"/>
            <a:ext cx="7643813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Основные общие признаки указывающие на риски финансового мошенничества</a:t>
            </a:r>
          </a:p>
        </p:txBody>
      </p:sp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571500" y="1143000"/>
            <a:ext cx="80010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вознаграждение существенно превышает деловую практику по данному типу сделок;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использование технологий «социальной инженерии» и манипулирование такими интересами как жадность, желание быстро разбогатеть, зависть;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предложение решить все финансовые проблемы в короткий срок;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необходимость первоначальных выплат;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анонимность контрагента;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необходимость мгновенного принятия сложного финансового решения;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несоответствие складывающейся ситуации стандартной схеме;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наличие указания на эксклюзивный,  кастомизированный характер предложения.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extBox 1"/>
          <p:cNvSpPr txBox="1">
            <a:spLocks noChangeArrowheads="1"/>
          </p:cNvSpPr>
          <p:nvPr/>
        </p:nvSpPr>
        <p:spPr bwMode="auto">
          <a:xfrm>
            <a:off x="928688" y="214313"/>
            <a:ext cx="7643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Поведенческие стереотипы потерпевших от финансовых мошенничеств 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(I)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571500" y="1214438"/>
            <a:ext cx="8286750" cy="526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нацеленность на высокий гарантированный доход, несоразмерный объему  инвестиций или затратами труда;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неадекватно высокий уровень доверия к контрагентам, граничащий с наивностью;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отсутствие критического взгляда на фактическое состояние ситуации;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нарушение регламента пользования финансовыми инструментами;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невнимательность при осуществлении транзакций с банкоматами или с использованием программных продуктов;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низкая финансовая грамотность;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нежелание  погружаться в детали сделки или читать условия договора в полном объеме;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extBox 1"/>
          <p:cNvSpPr txBox="1">
            <a:spLocks noChangeArrowheads="1"/>
          </p:cNvSpPr>
          <p:nvPr/>
        </p:nvSpPr>
        <p:spPr bwMode="auto">
          <a:xfrm>
            <a:off x="928688" y="214313"/>
            <a:ext cx="7643812" cy="954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Поведенческие стереотипы потерпевших от финансовых мошенничеств</a:t>
            </a:r>
            <a:r>
              <a:rPr lang="en-US" sz="2800" b="1">
                <a:latin typeface="Times New Roman" pitchFamily="18" charset="0"/>
                <a:cs typeface="Times New Roman" pitchFamily="18" charset="0"/>
              </a:rPr>
              <a:t> (II)</a:t>
            </a:r>
            <a:endParaRPr lang="ru-RU" sz="28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571500" y="1500188"/>
            <a:ext cx="82867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отказ от советов и консультаций профессиональных юристов и экономистов при оценке и заключении сделки;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готовность к принятию быстрых необдуманных финансовых решений;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игнорирование предупреждений и дисклеймеров контролирующих и правоохранительных органов;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потеря бдительности при взаимодействии с незнакомыми или малознакомыми контрагентами;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технологическая отсталость в условиях современных финансовых взаимодействий;</a:t>
            </a:r>
          </a:p>
          <a:p>
            <a:pPr indent="457200" algn="just">
              <a:buFont typeface="Wingdings" pitchFamily="2" charset="2"/>
              <a:buChar char="ü"/>
            </a:pPr>
            <a:r>
              <a:rPr lang="ru-RU" sz="2400">
                <a:latin typeface="Times New Roman" pitchFamily="18" charset="0"/>
                <a:cs typeface="Times New Roman" pitchFamily="18" charset="0"/>
              </a:rPr>
              <a:t>высокая готовность к риску, зачастую на грани «русской рулетки».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extBox 1"/>
          <p:cNvSpPr txBox="1">
            <a:spLocks noChangeArrowheads="1"/>
          </p:cNvSpPr>
          <p:nvPr/>
        </p:nvSpPr>
        <p:spPr bwMode="auto">
          <a:xfrm>
            <a:off x="2000250" y="428625"/>
            <a:ext cx="5143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Финансовое мошенничество</a:t>
            </a:r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611188" y="2062163"/>
            <a:ext cx="3384550" cy="3095625"/>
          </a:xfrm>
          <a:prstGeom prst="roundRect">
            <a:avLst>
              <a:gd name="adj" fmla="val 5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Мошенничество </a:t>
            </a:r>
            <a:endParaRPr lang="en-US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«хищение чужого имущества или приобретение права на чужое имущества путем обмана или злоупотребления доверием»</a:t>
            </a:r>
          </a:p>
        </p:txBody>
      </p:sp>
      <p:sp>
        <p:nvSpPr>
          <p:cNvPr id="5" name="Прямоугольник: скругленные углы 4"/>
          <p:cNvSpPr/>
          <p:nvPr/>
        </p:nvSpPr>
        <p:spPr>
          <a:xfrm>
            <a:off x="5303838" y="2062163"/>
            <a:ext cx="3384550" cy="3095625"/>
          </a:xfrm>
          <a:prstGeom prst="roundRect">
            <a:avLst>
              <a:gd name="adj" fmla="val 6222"/>
            </a:avLst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Финансовое мошенничество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совершение противоправных действий в сфере денежного обращения путем обмана, злоупотребления доверием и других манипуляций с целью незаконного обогащения.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298700" y="1884363"/>
            <a:ext cx="1830388" cy="35560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Статья 159 УК РФ</a:t>
            </a:r>
            <a:endParaRPr lang="ru-RU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extBox 1"/>
          <p:cNvSpPr txBox="1">
            <a:spLocks noChangeArrowheads="1"/>
          </p:cNvSpPr>
          <p:nvPr/>
        </p:nvSpPr>
        <p:spPr bwMode="auto">
          <a:xfrm>
            <a:off x="3357563" y="500063"/>
            <a:ext cx="3143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b="1">
                <a:latin typeface="Times New Roman" pitchFamily="18" charset="0"/>
                <a:cs typeface="Times New Roman" pitchFamily="18" charset="0"/>
              </a:rPr>
              <a:t>Статистика</a:t>
            </a:r>
          </a:p>
        </p:txBody>
      </p:sp>
      <p:sp>
        <p:nvSpPr>
          <p:cNvPr id="22530" name="Прямоугольник 2"/>
          <p:cNvSpPr>
            <a:spLocks noChangeArrowheads="1"/>
          </p:cNvSpPr>
          <p:nvPr/>
        </p:nvSpPr>
        <p:spPr bwMode="auto">
          <a:xfrm>
            <a:off x="1071563" y="1928813"/>
            <a:ext cx="73580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45720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По данным Сбербанка годовой ущерб России от киберпреступлений составил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70 млрд. руб.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Ежедневно банк предотвращает кражи на 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170-200 млн. руб.</a:t>
            </a:r>
          </a:p>
          <a:p>
            <a:pPr indent="457200" algn="just"/>
            <a:endParaRPr lang="ru-RU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/>
            <a:r>
              <a:rPr lang="ru-RU" sz="2400">
                <a:latin typeface="Times New Roman" pitchFamily="18" charset="0"/>
                <a:cs typeface="Times New Roman" pitchFamily="18" charset="0"/>
              </a:rPr>
              <a:t>Ежегодные потери мировой экономики от кибератак Всемирный банк оценивает в</a:t>
            </a:r>
            <a:r>
              <a:rPr lang="ru-RU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445 млрд. долл.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time56.ru/userfiles/news/large/33477_v-orenburge-politseyskie-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285875"/>
            <a:ext cx="7429500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4" name="TextBox 2"/>
          <p:cNvSpPr txBox="1">
            <a:spLocks noChangeArrowheads="1"/>
          </p:cNvSpPr>
          <p:nvPr/>
        </p:nvSpPr>
        <p:spPr bwMode="auto">
          <a:xfrm>
            <a:off x="1214438" y="285750"/>
            <a:ext cx="6858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800" b="1">
                <a:latin typeface="Times New Roman" pitchFamily="18" charset="0"/>
                <a:cs typeface="Times New Roman" pitchFamily="18" charset="0"/>
              </a:rPr>
              <a:t>Формы мошенничества и способы минимизации рисков</a:t>
            </a:r>
          </a:p>
        </p:txBody>
      </p:sp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928688" y="1285875"/>
            <a:ext cx="721518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Финансовые пирамиды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2946</TotalTime>
  <Words>1531</Words>
  <Application>Microsoft Office PowerPoint</Application>
  <PresentationFormat>Экран (4:3)</PresentationFormat>
  <Paragraphs>232</Paragraphs>
  <Slides>35</Slides>
  <Notes>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7" baseType="lpstr">
      <vt:lpstr>Тема Office</vt:lpstr>
      <vt:lpstr>Диаграмма Microsoft Excel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Мошенничество с PayPal*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Суровушкина Екатерина Николаевна</dc:creator>
  <cp:lastModifiedBy>Фархад</cp:lastModifiedBy>
  <cp:revision>360</cp:revision>
  <dcterms:created xsi:type="dcterms:W3CDTF">2016-02-25T11:41:37Z</dcterms:created>
  <dcterms:modified xsi:type="dcterms:W3CDTF">2021-07-28T08:07:19Z</dcterms:modified>
</cp:coreProperties>
</file>